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8" r:id="rId4"/>
    <p:sldId id="259" r:id="rId5"/>
    <p:sldId id="327" r:id="rId6"/>
    <p:sldId id="326" r:id="rId7"/>
    <p:sldId id="314" r:id="rId8"/>
    <p:sldId id="308" r:id="rId9"/>
    <p:sldId id="307" r:id="rId10"/>
    <p:sldId id="328" r:id="rId11"/>
    <p:sldId id="329" r:id="rId12"/>
    <p:sldId id="330" r:id="rId13"/>
    <p:sldId id="332" r:id="rId14"/>
    <p:sldId id="33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9A46"/>
    <a:srgbClr val="EB8D1B"/>
    <a:srgbClr val="B38609"/>
    <a:srgbClr val="F5C131"/>
    <a:srgbClr val="2D2833"/>
    <a:srgbClr val="01A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4660"/>
  </p:normalViewPr>
  <p:slideViewPr>
    <p:cSldViewPr snapToGrid="0">
      <p:cViewPr>
        <p:scale>
          <a:sx n="66" d="100"/>
          <a:sy n="66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08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72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59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05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2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12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0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pPr/>
              <a:t>7</a:t>
            </a:fld>
            <a:endParaRPr lang="en-US" sz="12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66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51130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63808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66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361" y="195942"/>
            <a:ext cx="10515600" cy="57617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61" cy="8008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53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9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4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8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-990600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Content Placeholder 12" descr="cdc42615100be655bf1a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11789" y="365125"/>
            <a:ext cx="1600518" cy="16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7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8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1.xml"/><Relationship Id="rId34" Type="http://schemas.openxmlformats.org/officeDocument/2006/relationships/image" Target="../media/image12.png"/><Relationship Id="rId7" Type="http://schemas.microsoft.com/office/2007/relationships/hdphoto" Target="../media/hdphoto1.wdp"/><Relationship Id="rId17" Type="http://schemas.openxmlformats.org/officeDocument/2006/relationships/image" Target="../media/image124.svg"/><Relationship Id="rId33" Type="http://schemas.openxmlformats.org/officeDocument/2006/relationships/image" Target="../media/image30.svg"/><Relationship Id="rId2" Type="http://schemas.openxmlformats.org/officeDocument/2006/relationships/tags" Target="../tags/tag3.xml"/><Relationship Id="rId29" Type="http://schemas.openxmlformats.org/officeDocument/2006/relationships/image" Target="../media/image100.svg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32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8.svg"/><Relationship Id="rId31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3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12" Type="http://schemas.openxmlformats.org/officeDocument/2006/relationships/image" Target="../media/image26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2" Type="http://schemas.openxmlformats.org/officeDocument/2006/relationships/image" Target="../media/image260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8" Type="http://schemas.openxmlformats.org/officeDocument/2006/relationships/image" Target="../media/image71.svg"/><Relationship Id="rId3" Type="http://schemas.openxmlformats.org/officeDocument/2006/relationships/image" Target="../media/image39.png"/><Relationship Id="rId12" Type="http://schemas.openxmlformats.org/officeDocument/2006/relationships/image" Target="../media/image260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8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1.xml"/><Relationship Id="rId34" Type="http://schemas.openxmlformats.org/officeDocument/2006/relationships/image" Target="../media/image12.png"/><Relationship Id="rId7" Type="http://schemas.microsoft.com/office/2007/relationships/hdphoto" Target="../media/hdphoto1.wdp"/><Relationship Id="rId17" Type="http://schemas.openxmlformats.org/officeDocument/2006/relationships/image" Target="../media/image124.svg"/><Relationship Id="rId33" Type="http://schemas.openxmlformats.org/officeDocument/2006/relationships/image" Target="../media/image30.svg"/><Relationship Id="rId2" Type="http://schemas.openxmlformats.org/officeDocument/2006/relationships/tags" Target="../tags/tag7.xml"/><Relationship Id="rId29" Type="http://schemas.openxmlformats.org/officeDocument/2006/relationships/image" Target="../media/image100.svg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32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8.svg"/><Relationship Id="rId31" Type="http://schemas.openxmlformats.org/officeDocument/2006/relationships/image" Target="../media/image10.png"/><Relationship Id="rId4" Type="http://schemas.openxmlformats.org/officeDocument/2006/relationships/notesSlide" Target="../notesSlides/notesSlide9.xml"/><Relationship Id="rId30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.png"/><Relationship Id="rId13" Type="http://schemas.openxmlformats.org/officeDocument/2006/relationships/image" Target="../media/image26.svg"/><Relationship Id="rId3" Type="http://schemas.openxmlformats.org/officeDocument/2006/relationships/notesSlide" Target="../notesSlides/notesSlide10.xml"/><Relationship Id="rId34" Type="http://schemas.openxmlformats.org/officeDocument/2006/relationships/image" Target="../media/image12.png"/><Relationship Id="rId17" Type="http://schemas.openxmlformats.org/officeDocument/2006/relationships/image" Target="../media/image124.svg"/><Relationship Id="rId33" Type="http://schemas.openxmlformats.org/officeDocument/2006/relationships/image" Target="../media/image30.sv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00.svg"/><Relationship Id="rId1" Type="http://schemas.openxmlformats.org/officeDocument/2006/relationships/tags" Target="../tags/tag8.xml"/><Relationship Id="rId32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28.svg"/><Relationship Id="rId31" Type="http://schemas.openxmlformats.org/officeDocument/2006/relationships/image" Target="../media/image10.png"/><Relationship Id="rId4" Type="http://schemas.openxmlformats.org/officeDocument/2006/relationships/image" Target="../media/image5.png"/><Relationship Id="rId3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2.xml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8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1.xml"/><Relationship Id="rId34" Type="http://schemas.openxmlformats.org/officeDocument/2006/relationships/image" Target="../media/image12.png"/><Relationship Id="rId7" Type="http://schemas.microsoft.com/office/2007/relationships/hdphoto" Target="../media/hdphoto1.wdp"/><Relationship Id="rId17" Type="http://schemas.openxmlformats.org/officeDocument/2006/relationships/image" Target="../media/image124.svg"/><Relationship Id="rId33" Type="http://schemas.openxmlformats.org/officeDocument/2006/relationships/image" Target="../media/image30.svg"/><Relationship Id="rId2" Type="http://schemas.openxmlformats.org/officeDocument/2006/relationships/tags" Target="../tags/tag5.xml"/><Relationship Id="rId29" Type="http://schemas.openxmlformats.org/officeDocument/2006/relationships/image" Target="../media/image100.svg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32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8.svg"/><Relationship Id="rId31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30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2" Type="http://schemas.openxmlformats.org/officeDocument/2006/relationships/image" Target="../media/image3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svg"/><Relationship Id="rId3" Type="http://schemas.openxmlformats.org/officeDocument/2006/relationships/image" Target="../media/image22.png"/><Relationship Id="rId34" Type="http://schemas.openxmlformats.org/officeDocument/2006/relationships/image" Target="../media/image27.png"/><Relationship Id="rId7" Type="http://schemas.openxmlformats.org/officeDocument/2006/relationships/image" Target="../media/image26.png"/><Relationship Id="rId33" Type="http://schemas.openxmlformats.org/officeDocument/2006/relationships/image" Target="../media/image3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23.png"/><Relationship Id="rId9" Type="http://schemas.openxmlformats.org/officeDocument/2006/relationships/image" Target="../media/image7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wmf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sv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8.wmf"/><Relationship Id="rId15" Type="http://schemas.openxmlformats.org/officeDocument/2006/relationships/image" Target="../media/image32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2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280.svg"/><Relationship Id="rId10" Type="http://schemas.openxmlformats.org/officeDocument/2006/relationships/image" Target="../media/image10.png"/><Relationship Id="rId9" Type="http://schemas.openxmlformats.org/officeDocument/2006/relationships/image" Target="../media/image22.svg"/><Relationship Id="rId14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6" name="PA_文本框 11"/>
          <p:cNvSpPr txBox="1"/>
          <p:nvPr>
            <p:custDataLst>
              <p:tags r:id="rId1"/>
            </p:custDataLst>
          </p:nvPr>
        </p:nvSpPr>
        <p:spPr>
          <a:xfrm>
            <a:off x="4536444" y="3384183"/>
            <a:ext cx="7176059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smtClean="0">
                <a:solidFill>
                  <a:srgbClr val="2D2833"/>
                </a:solidFill>
                <a:latin typeface="UTM Ambrosia" panose="02040603050506020204" pitchFamily="18" charset="0"/>
                <a:cs typeface="微软雅黑"/>
              </a:rPr>
              <a:t>Thực hiện: EduFive</a:t>
            </a:r>
            <a:endParaRPr lang="zh-CN" altLang="en-US" sz="4400" dirty="0">
              <a:solidFill>
                <a:srgbClr val="2D2833"/>
              </a:solidFill>
              <a:latin typeface="UTM Ambrosia" panose="02040603050506020204" pitchFamily="18" charset="0"/>
              <a:cs typeface="微软雅黑"/>
            </a:endParaRPr>
          </a:p>
        </p:txBody>
      </p:sp>
      <p:sp>
        <p:nvSpPr>
          <p:cNvPr id="7" name="PA_文本框 15"/>
          <p:cNvSpPr txBox="1"/>
          <p:nvPr>
            <p:custDataLst>
              <p:tags r:id="rId2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8800" b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TOÁN LỚP 5</a:t>
            </a:r>
            <a:endParaRPr lang="zh-CN" altLang="en-US" sz="88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63799" y="331655"/>
            <a:ext cx="61722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1. a. Đọc các số đo diện tích: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149599" y="940352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</a:rPr>
              <a:t>29mm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305mm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1200mm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             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757711" y="1992076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</a:rPr>
              <a:t>305mm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768599" y="1359166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</a:rPr>
              <a:t>29mm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smtClean="0">
                <a:latin typeface="Times New Roman" panose="02020603050405020304" pitchFamily="18" charset="0"/>
              </a:rPr>
              <a:t>: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360382" y="3484908"/>
            <a:ext cx="56388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b)Viết các số đo diện tích: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360382" y="4192684"/>
            <a:ext cx="6680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Một trăm sáu mươi tám mi-li-mét vuông: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154712" y="1359166"/>
            <a:ext cx="670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Hai mươi chín mi-li-mét vuông.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8761183" y="4238722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168mm</a:t>
            </a:r>
            <a:r>
              <a:rPr lang="en-US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2748638" y="2593818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</a:t>
            </a: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200mm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4434111" y="1992076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Ba trăm linh năm mi-li-mét vuông.</a:t>
            </a: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4272638" y="2593818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 Một nghìn hai trăm mi-li-mét vuông.</a:t>
            </a:r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2360382" y="4849903"/>
            <a:ext cx="6689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Hai nghìn ba trăm mười  mi-li-mét vuông:</a:t>
            </a: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8879113" y="4848065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310mm</a:t>
            </a:r>
            <a:r>
              <a:rPr lang="en-US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15936">
            <a:off x="498414" y="-283490"/>
            <a:ext cx="1714545" cy="1853697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697473">
            <a:off x="9850076" y="5591191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91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2. Viết số thích hợp vào chỗ chấm: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43769" y="1528763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latin typeface="Times New Roman" panose="02020603050405020304" pitchFamily="18" charset="0"/>
              </a:rPr>
              <a:t> =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</a:rPr>
              <a:t>......   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19969" y="106838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latin typeface="Times New Roman" panose="02020603050405020304" pitchFamily="18" charset="0"/>
              </a:rPr>
              <a:t>= 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…     mm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843769" y="1919288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</a:rPr>
              <a:t>=  </a:t>
            </a:r>
            <a:r>
              <a:rPr lang="vi-VN" altLang="en-US" sz="2400" b="1">
                <a:latin typeface="Times New Roman" panose="02020603050405020304" pitchFamily="18" charset="0"/>
              </a:rPr>
              <a:t>......</a:t>
            </a:r>
            <a:r>
              <a:rPr lang="en-US" altLang="en-US" sz="2400" b="1">
                <a:latin typeface="Times New Roman" panose="02020603050405020304" pitchFamily="18" charset="0"/>
              </a:rPr>
              <a:t>…. 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843769" y="2376488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  ….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   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112000" y="1066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        </a:t>
            </a:r>
            <a:r>
              <a:rPr lang="en-US" altLang="en-US" sz="2400" b="1">
                <a:latin typeface="Times New Roman" panose="02020603050405020304" pitchFamily="18" charset="0"/>
              </a:rPr>
              <a:t>= …</a:t>
            </a:r>
            <a:r>
              <a:rPr lang="vi-VN" altLang="en-US" sz="2400" b="1">
                <a:latin typeface="Times New Roman" panose="02020603050405020304" pitchFamily="18" charset="0"/>
              </a:rPr>
              <a:t>.......</a:t>
            </a:r>
            <a:r>
              <a:rPr lang="en-US" altLang="en-US" sz="2400" b="1">
                <a:latin typeface="Times New Roman" panose="02020603050405020304" pitchFamily="18" charset="0"/>
              </a:rPr>
              <a:t>   </a:t>
            </a:r>
            <a:r>
              <a:rPr lang="en-US" altLang="en-US" sz="2400" b="1" smtClean="0">
                <a:latin typeface="Times New Roman" panose="02020603050405020304" pitchFamily="18" charset="0"/>
              </a:rPr>
              <a:t>cm</a:t>
            </a:r>
            <a:r>
              <a:rPr lang="en-US" altLang="en-US" sz="2400" b="1" baseline="30000" smtClean="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12000" y="1524000"/>
            <a:ext cx="426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        </a:t>
            </a:r>
            <a:r>
              <a:rPr lang="en-US" altLang="en-US" sz="2400" b="1">
                <a:latin typeface="Times New Roman" panose="02020603050405020304" pitchFamily="18" charset="0"/>
              </a:rPr>
              <a:t>= </a:t>
            </a:r>
            <a:r>
              <a:rPr lang="en-US" altLang="en-US" sz="2400" b="1">
                <a:latin typeface="Times New Roman" panose="02020603050405020304" pitchFamily="18" charset="0"/>
              </a:rPr>
              <a:t>…</a:t>
            </a:r>
            <a:r>
              <a:rPr lang="vi-VN" altLang="en-US" sz="2400" b="1" smtClean="0">
                <a:latin typeface="Times New Roman" panose="02020603050405020304" pitchFamily="18" charset="0"/>
              </a:rPr>
              <a:t>........</a:t>
            </a:r>
            <a:r>
              <a:rPr lang="en-US" altLang="en-US" sz="2400" b="1" smtClean="0">
                <a:latin typeface="Times New Roman" panose="02020603050405020304" pitchFamily="18" charset="0"/>
              </a:rPr>
              <a:t>  cm</a:t>
            </a:r>
            <a:r>
              <a:rPr lang="en-US" altLang="en-US" sz="2400" b="1" baseline="30000" smtClean="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035800" y="1908175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12m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9dm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…</a:t>
            </a:r>
            <a:r>
              <a:rPr lang="vi-VN" altLang="en-US" sz="2400" b="1">
                <a:latin typeface="Times New Roman" panose="02020603050405020304" pitchFamily="18" charset="0"/>
              </a:rPr>
              <a:t>.....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112000" y="2357437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37dam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24m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…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53219" y="928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6310086" y="1157288"/>
            <a:ext cx="0" cy="437131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7800" y="2964656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đơn vị lớn ra đơn vị bé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830286" y="3645977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298116"/>
                  </p:ext>
                </p:extLst>
              </p:nvPr>
            </p:nvGraphicFramePr>
            <p:xfrm>
              <a:off x="566287" y="4457588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𝐝𝐚</m:t>
                                    </m:r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298116"/>
                  </p:ext>
                </p:extLst>
              </p:nvPr>
            </p:nvGraphicFramePr>
            <p:xfrm>
              <a:off x="566287" y="4457588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464131" y="3636951"/>
            <a:ext cx="4120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7 hm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8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=   ….</a:t>
            </a:r>
            <a:r>
              <a:rPr lang="vi-VN" altLang="en-US" sz="2800" b="1">
                <a:latin typeface="Times New Roman" panose="02020603050405020304" pitchFamily="18" charset="0"/>
              </a:rPr>
              <a:t>....</a:t>
            </a:r>
            <a:r>
              <a:rPr lang="en-US" altLang="en-US" sz="2800" b="1">
                <a:latin typeface="Times New Roman" panose="02020603050405020304" pitchFamily="18" charset="0"/>
              </a:rPr>
              <a:t>  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0343" y="5005387"/>
            <a:ext cx="44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7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0982" y="5005387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5485" y="5007429"/>
            <a:ext cx="593499" cy="52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948669" y="234728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10086" y="2973611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từ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đơn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vị lớn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ra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vi-V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đơn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vị 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035800" y="3651193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12m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800" b="1">
                <a:latin typeface="Times New Roman" panose="02020603050405020304" pitchFamily="18" charset="0"/>
              </a:rPr>
              <a:t>9dm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</a:t>
            </a:r>
            <a:r>
              <a:rPr lang="vi-VN" altLang="en-US" sz="2800" b="1">
                <a:latin typeface="Times New Roman" panose="02020603050405020304" pitchFamily="18" charset="0"/>
              </a:rPr>
              <a:t>.....</a:t>
            </a:r>
            <a:r>
              <a:rPr lang="en-US" altLang="en-US" sz="2800" b="1">
                <a:latin typeface="Times New Roman" panose="02020603050405020304" pitchFamily="18" charset="0"/>
              </a:rPr>
              <a:t>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947082" y="1892982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10 000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3099482" y="1508352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1200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3016028" y="1060904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500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8413525" y="1058521"/>
            <a:ext cx="109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413525" y="151107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067181"/>
                  </p:ext>
                </p:extLst>
              </p:nvPr>
            </p:nvGraphicFramePr>
            <p:xfrm>
              <a:off x="6543901" y="4454073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067181"/>
                  </p:ext>
                </p:extLst>
              </p:nvPr>
            </p:nvGraphicFramePr>
            <p:xfrm>
              <a:off x="6543901" y="4454073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46" t="-1149" r="-3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46" t="-1149" r="-2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446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446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TextBox 32"/>
          <p:cNvSpPr txBox="1"/>
          <p:nvPr/>
        </p:nvSpPr>
        <p:spPr>
          <a:xfrm>
            <a:off x="8215879" y="4980631"/>
            <a:ext cx="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4845" y="5005387"/>
            <a:ext cx="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8931052" y="1884187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1209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9245600" y="3647845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1209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9169400" y="236559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3724</a:t>
            </a:r>
          </a:p>
        </p:txBody>
      </p:sp>
      <p:pic>
        <p:nvPicPr>
          <p:cNvPr id="40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697473">
            <a:off x="81651" y="5699017"/>
            <a:ext cx="1232340" cy="1207693"/>
          </a:xfrm>
          <a:prstGeom prst="rect">
            <a:avLst/>
          </a:prstGeom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6426200" y="5597834"/>
            <a:ext cx="906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latin typeface="Times New Roman" panose="02020603050405020304" pitchFamily="18" charset="0"/>
              </a:rPr>
              <a:t>Hoặc: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latin typeface="Times New Roman" panose="02020603050405020304" pitchFamily="18" charset="0"/>
              </a:rPr>
              <a:t>12m</a:t>
            </a:r>
            <a:r>
              <a:rPr lang="en-US" altLang="en-US" sz="2400" b="1" baseline="30000" smtClean="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9dm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</a:t>
            </a:r>
            <a:r>
              <a:rPr lang="vi-VN" altLang="en-US" sz="2400" b="1">
                <a:latin typeface="Times New Roman" panose="02020603050405020304" pitchFamily="18" charset="0"/>
              </a:rPr>
              <a:t>1200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+ 9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= 1209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                              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5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91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2. Viết số thích hợp vào chỗ chấm: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3416" y="1052286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70466" y="1052286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800mm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  </a:t>
            </a:r>
            <a:r>
              <a:rPr lang="en-US" altLang="en-US" sz="2400" b="1">
                <a:latin typeface="Times New Roman" panose="02020603050405020304" pitchFamily="18" charset="0"/>
              </a:rPr>
              <a:t>=   </a:t>
            </a:r>
            <a:r>
              <a:rPr lang="en-US" altLang="en-US" sz="2400" b="1" smtClean="0">
                <a:latin typeface="Times New Roman" panose="02020603050405020304" pitchFamily="18" charset="0"/>
              </a:rPr>
              <a:t>…  cm</a:t>
            </a:r>
            <a:r>
              <a:rPr lang="en-US" altLang="en-US" sz="2400" b="1" baseline="30000" smtClean="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084966" y="105228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267278" y="1742849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12 000hm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</a:t>
            </a:r>
            <a:r>
              <a:rPr lang="en-US" altLang="en-US" sz="2400" b="1" smtClean="0">
                <a:latin typeface="Times New Roman" panose="02020603050405020304" pitchFamily="18" charset="0"/>
              </a:rPr>
              <a:t>…  km</a:t>
            </a:r>
            <a:r>
              <a:rPr lang="en-US" altLang="en-US" sz="2400" b="1" baseline="30000" smtClean="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299028" y="2428649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150cm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….dm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.....cm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8542" y="10974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3400dm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….</a:t>
            </a:r>
            <a:r>
              <a:rPr lang="vi-VN" altLang="en-US" sz="2400" b="1">
                <a:latin typeface="Times New Roman" panose="02020603050405020304" pitchFamily="18" charset="0"/>
              </a:rPr>
              <a:t>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028542" y="17832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90 000m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….hm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952342" y="2469082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2010m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….</a:t>
            </a:r>
            <a:r>
              <a:rPr lang="vi-VN" altLang="en-US" sz="2400" b="1">
                <a:latin typeface="Times New Roman" panose="02020603050405020304" pitchFamily="18" charset="0"/>
              </a:rPr>
              <a:t>...</a:t>
            </a:r>
            <a:r>
              <a:rPr lang="en-US" altLang="en-US" sz="2400" b="1">
                <a:latin typeface="Times New Roman" panose="02020603050405020304" pitchFamily="18" charset="0"/>
              </a:rPr>
              <a:t>dam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.....</a:t>
            </a:r>
            <a:r>
              <a:rPr lang="vi-VN" altLang="en-US" sz="2400" b="1">
                <a:latin typeface="Times New Roman" panose="02020603050405020304" pitchFamily="18" charset="0"/>
              </a:rPr>
              <a:t>...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899228" y="1724252"/>
            <a:ext cx="69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627766" y="242388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505653" y="2401661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585880" y="1092719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34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662080" y="1730894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8392886" y="2464319"/>
            <a:ext cx="63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9560605" y="2459557"/>
            <a:ext cx="51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cxnSp>
        <p:nvCxnSpPr>
          <p:cNvPr id="19" name="Straight Connector 3"/>
          <p:cNvCxnSpPr>
            <a:cxnSpLocks noChangeShapeType="1"/>
          </p:cNvCxnSpPr>
          <p:nvPr/>
        </p:nvCxnSpPr>
        <p:spPr bwMode="auto">
          <a:xfrm>
            <a:off x="6251348" y="1178444"/>
            <a:ext cx="4309" cy="409386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-70134" y="3164640"/>
            <a:ext cx="715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đơn vị bé ra đơn vị lớn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108528" y="3640851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12 000hm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  </a:t>
            </a:r>
            <a:r>
              <a:rPr lang="en-US" altLang="en-US" sz="2400" b="1" smtClean="0">
                <a:latin typeface="Times New Roman" panose="02020603050405020304" pitchFamily="18" charset="0"/>
              </a:rPr>
              <a:t>….  km</a:t>
            </a:r>
            <a:r>
              <a:rPr lang="en-US" altLang="en-US" sz="2400" b="1" baseline="30000" smtClean="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 smtClean="0">
                <a:latin typeface="Times New Roman" panose="02020603050405020304" pitchFamily="18" charset="0"/>
              </a:rPr>
              <a:t> </a:t>
            </a:r>
            <a:r>
              <a:rPr lang="vi-VN" altLang="en-US" sz="2400" b="1" smtClean="0">
                <a:latin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51799"/>
                  </p:ext>
                </p:extLst>
              </p:nvPr>
            </p:nvGraphicFramePr>
            <p:xfrm>
              <a:off x="170542" y="4222531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𝐝𝐚</m:t>
                                    </m:r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51799"/>
                  </p:ext>
                </p:extLst>
              </p:nvPr>
            </p:nvGraphicFramePr>
            <p:xfrm>
              <a:off x="170542" y="4222531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1872456" y="4749089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223" y="4749089"/>
            <a:ext cx="130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840717" y="3636089"/>
            <a:ext cx="69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24373" y="3129030"/>
            <a:ext cx="715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từ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vi-V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đơn vị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ra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đơn vị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484204"/>
                  </p:ext>
                </p:extLst>
              </p:nvPr>
            </p:nvGraphicFramePr>
            <p:xfrm>
              <a:off x="6656727" y="4244680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484204"/>
                  </p:ext>
                </p:extLst>
              </p:nvPr>
            </p:nvGraphicFramePr>
            <p:xfrm>
              <a:off x="6656727" y="4244680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7401548" y="3640851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150cm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</a:t>
            </a:r>
            <a:r>
              <a:rPr lang="en-US" altLang="en-US" sz="2400" b="1" smtClean="0">
                <a:latin typeface="Times New Roman" panose="02020603050405020304" pitchFamily="18" charset="0"/>
              </a:rPr>
              <a:t>… dm</a:t>
            </a:r>
            <a:r>
              <a:rPr lang="en-US" altLang="en-US" sz="24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400" b="1" smtClean="0">
                <a:latin typeface="Times New Roman" panose="02020603050405020304" pitchFamily="18" charset="0"/>
              </a:rPr>
              <a:t>....  cm</a:t>
            </a:r>
            <a:r>
              <a:rPr lang="en-US" altLang="en-US" sz="2400" b="1" baseline="30000" smtClean="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88342" y="4774576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8200" y="4749089"/>
            <a:ext cx="670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743383" y="360307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9688342" y="3644504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pic>
        <p:nvPicPr>
          <p:cNvPr id="34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697473">
            <a:off x="142460" y="5620034"/>
            <a:ext cx="1232340" cy="1207693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53163">
            <a:off x="10630059" y="9674"/>
            <a:ext cx="1419921" cy="18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6" name="PA_文本框 11"/>
          <p:cNvSpPr txBox="1"/>
          <p:nvPr>
            <p:custDataLst>
              <p:tags r:id="rId1"/>
            </p:custDataLst>
          </p:nvPr>
        </p:nvSpPr>
        <p:spPr>
          <a:xfrm>
            <a:off x="2631028" y="3724948"/>
            <a:ext cx="7176059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smtClean="0">
                <a:solidFill>
                  <a:srgbClr val="2D2833"/>
                </a:solidFill>
                <a:latin typeface="UTM Ambrosia" panose="02040603050506020204" pitchFamily="18" charset="0"/>
                <a:cs typeface="微软雅黑"/>
              </a:rPr>
              <a:t>Trang 27;28</a:t>
            </a:r>
            <a:endParaRPr lang="zh-CN" altLang="en-US" sz="4400" dirty="0">
              <a:solidFill>
                <a:srgbClr val="2D2833"/>
              </a:solidFill>
              <a:latin typeface="UTM Ambrosia" panose="02040603050506020204" pitchFamily="18" charset="0"/>
              <a:cs typeface="微软雅黑"/>
            </a:endParaRPr>
          </a:p>
        </p:txBody>
      </p:sp>
      <p:sp>
        <p:nvSpPr>
          <p:cNvPr id="7" name="PA_文本框 15"/>
          <p:cNvSpPr txBox="1"/>
          <p:nvPr>
            <p:custDataLst>
              <p:tags r:id="rId2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Mi-li-mét vuông.</a:t>
            </a:r>
          </a:p>
          <a:p>
            <a:pPr algn="ctr"/>
            <a:r>
              <a:rPr lang="en-US" altLang="zh-CN" sz="4400" b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Bảng đơn vị đo diện tích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1601674" y="2602668"/>
            <a:ext cx="9439898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Chúc các em học tốt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304665" y="1"/>
            <a:ext cx="2862426" cy="18560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流程图: 库存数据 5"/>
          <p:cNvSpPr/>
          <p:nvPr/>
        </p:nvSpPr>
        <p:spPr>
          <a:xfrm flipH="1">
            <a:off x="4347592" y="20279"/>
            <a:ext cx="5833823" cy="1856095"/>
          </a:xfrm>
          <a:prstGeom prst="flowChartOnlineStorag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8" name="直接连接符 7"/>
          <p:cNvCxnSpPr/>
          <p:nvPr/>
        </p:nvCxnSpPr>
        <p:spPr>
          <a:xfrm>
            <a:off x="5655872" y="1139393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2356159" y="439714"/>
            <a:ext cx="3299713" cy="69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ircona" panose="02040603050506020204" pitchFamily="18" charset="0"/>
                <a:ea typeface="微软雅黑" pitchFamily="34" charset="-122"/>
              </a:rPr>
              <a:t>Khởi động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ircona" panose="02040603050506020204" pitchFamily="18" charset="0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3646" y="545064"/>
            <a:ext cx="363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màn bí ẩn</a:t>
            </a:r>
            <a:endParaRPr lang="en-US" sz="4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3" descr="0352.jpg_wh8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851" y="1994829"/>
            <a:ext cx="4072971" cy="3474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6062576" y="1952629"/>
            <a:ext cx="2157807" cy="3514497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3903259" y="1967533"/>
            <a:ext cx="2157807" cy="3499593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Frame 1544"/>
          <p:cNvSpPr/>
          <p:nvPr/>
        </p:nvSpPr>
        <p:spPr>
          <a:xfrm>
            <a:off x="2080852" y="5543381"/>
            <a:ext cx="8100563" cy="1290612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</a:t>
            </a:r>
            <a:r>
              <a:rPr lang="vi-VN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tử, mạch điện tử có diện tích khoảng 6 mi-li-mét vuông</a:t>
            </a:r>
          </a:p>
        </p:txBody>
      </p:sp>
      <p:sp>
        <p:nvSpPr>
          <p:cNvPr id="1546" name="Right Arrow 1545">
            <a:hlinkClick r:id="rId6" action="ppaction://hlinksldjump"/>
          </p:cNvPr>
          <p:cNvSpPr/>
          <p:nvPr/>
        </p:nvSpPr>
        <p:spPr>
          <a:xfrm>
            <a:off x="11095630" y="6188687"/>
            <a:ext cx="941695" cy="645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3" grpId="0"/>
      <p:bldP spid="15" grpId="0" animBg="1"/>
      <p:bldP spid="4" grpId="0" animBg="1"/>
      <p:bldP spid="1545" grpId="1" animBg="1"/>
      <p:bldP spid="154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108" y="4282095"/>
            <a:ext cx="2913016" cy="2913016"/>
          </a:xfrm>
          <a:prstGeom prst="rect">
            <a:avLst/>
          </a:prstGeom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569323" y="3562181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50hm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=………dam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477126" y="3546181"/>
            <a:ext cx="1458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3539144" y="2669202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4dam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4975288" y="2669202"/>
            <a:ext cx="2200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4495" y="1419368"/>
            <a:ext cx="784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Viết số thích hợp vào chỗ chấm:</a:t>
            </a:r>
            <a:endParaRPr lang="en-US" sz="3600" b="1">
              <a:solidFill>
                <a:srgbClr val="B386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2723">
            <a:off x="1402343" y="4814944"/>
            <a:ext cx="1452256" cy="1908109"/>
          </a:xfrm>
          <a:prstGeom prst="rect">
            <a:avLst/>
          </a:prstGeom>
        </p:spPr>
      </p:pic>
      <p:pic>
        <p:nvPicPr>
          <p:cNvPr id="414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52230" y="0"/>
            <a:ext cx="1192266" cy="12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8" y="4040573"/>
            <a:ext cx="2913016" cy="291301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2723">
            <a:off x="1870614" y="5338706"/>
            <a:ext cx="1079953" cy="1418943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29400" y="136477"/>
            <a:ext cx="1390960" cy="1503849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842447" y="1721419"/>
            <a:ext cx="920541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4000" b="1" smtClean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Nêu </a:t>
            </a:r>
            <a:r>
              <a:rPr lang="en-GB" altLang="en-US" sz="4000" b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các đơn vị đo diện tích đã học?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24074" y="2819438"/>
                <a:ext cx="82072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hm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dam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74" y="2819438"/>
                <a:ext cx="820728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43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6" name="PA_文本框 11"/>
          <p:cNvSpPr txBox="1"/>
          <p:nvPr>
            <p:custDataLst>
              <p:tags r:id="rId1"/>
            </p:custDataLst>
          </p:nvPr>
        </p:nvSpPr>
        <p:spPr>
          <a:xfrm>
            <a:off x="2631028" y="3724948"/>
            <a:ext cx="7176059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smtClean="0">
                <a:solidFill>
                  <a:srgbClr val="2D2833"/>
                </a:solidFill>
                <a:latin typeface="UTM Ambrosia" panose="02040603050506020204" pitchFamily="18" charset="0"/>
                <a:cs typeface="微软雅黑"/>
              </a:rPr>
              <a:t>Trang 27;28</a:t>
            </a:r>
            <a:endParaRPr lang="zh-CN" altLang="en-US" sz="4400" dirty="0">
              <a:solidFill>
                <a:srgbClr val="2D2833"/>
              </a:solidFill>
              <a:latin typeface="UTM Ambrosia" panose="02040603050506020204" pitchFamily="18" charset="0"/>
              <a:cs typeface="微软雅黑"/>
            </a:endParaRPr>
          </a:p>
        </p:txBody>
      </p:sp>
      <p:sp>
        <p:nvSpPr>
          <p:cNvPr id="7" name="PA_文本框 15"/>
          <p:cNvSpPr txBox="1"/>
          <p:nvPr>
            <p:custDataLst>
              <p:tags r:id="rId2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Mi-li-mét vuông.</a:t>
            </a:r>
          </a:p>
          <a:p>
            <a:pPr algn="ctr"/>
            <a:r>
              <a:rPr lang="en-US" altLang="zh-CN" sz="4400" b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Bảng đơn vị đo diện tích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16"/>
          <p:cNvSpPr/>
          <p:nvPr/>
        </p:nvSpPr>
        <p:spPr>
          <a:xfrm>
            <a:off x="1850689" y="2034466"/>
            <a:ext cx="2340000" cy="2340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2841619" y="3448975"/>
            <a:ext cx="358140" cy="2340000"/>
          </a:xfrm>
          <a:prstGeom prst="rightBrace">
            <a:avLst/>
          </a:prstGeom>
          <a:noFill/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8"/>
          <p:cNvSpPr txBox="1">
            <a:spLocks/>
          </p:cNvSpPr>
          <p:nvPr/>
        </p:nvSpPr>
        <p:spPr>
          <a:xfrm>
            <a:off x="2459903" y="4941555"/>
            <a:ext cx="1173480" cy="75819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endParaRPr lang="vi-V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18"/>
          <p:cNvSpPr>
            <a:spLocks noGrp="1"/>
          </p:cNvSpPr>
          <p:nvPr/>
        </p:nvSpPr>
        <p:spPr>
          <a:xfrm>
            <a:off x="2133753" y="2795717"/>
            <a:ext cx="1710055" cy="4318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lang="vi-VN" altLang="en-US" sz="44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4190689" y="1426739"/>
            <a:ext cx="6968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dirty="0" err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i-li-mét vuông là gì?</a:t>
            </a:r>
            <a:endParaRPr lang="vi-VN" altLang="en-US" sz="3600" b="1" baseline="30000" dirty="0" err="1">
              <a:solidFill>
                <a:srgbClr val="B386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4370733" y="2034466"/>
            <a:ext cx="7178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là diện tích của hình vuông có cạnh dài 1mm.</a:t>
            </a:r>
            <a:endParaRPr lang="vi-V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370733" y="3396118"/>
            <a:ext cx="6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vuông được viết tắt là: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18"/>
          <p:cNvSpPr>
            <a:spLocks noGrp="1"/>
          </p:cNvSpPr>
          <p:nvPr/>
        </p:nvSpPr>
        <p:spPr>
          <a:xfrm>
            <a:off x="9020122" y="3139899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5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5400" b="1" baseline="300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16480" y="122809"/>
            <a:ext cx="5477857" cy="1618764"/>
            <a:chOff x="769938" y="1289407"/>
            <a:chExt cx="4108928" cy="1214073"/>
          </a:xfrm>
        </p:grpSpPr>
        <p:sp>
          <p:nvSpPr>
            <p:cNvPr id="12" name="Freeform 11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48248" y="1289407"/>
              <a:ext cx="3230618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91650" y="1441601"/>
              <a:ext cx="2888750" cy="445988"/>
              <a:chOff x="4033795" y="2061675"/>
              <a:chExt cx="2888750" cy="445988"/>
            </a:xfrm>
          </p:grpSpPr>
          <p:sp>
            <p:nvSpPr>
              <p:cNvPr id="15" name="Text Placeholder 3"/>
              <p:cNvSpPr txBox="1">
                <a:spLocks/>
              </p:cNvSpPr>
              <p:nvPr/>
            </p:nvSpPr>
            <p:spPr>
              <a:xfrm>
                <a:off x="4399178" y="2092164"/>
                <a:ext cx="2523367" cy="4154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Mi-li-mét vuông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pic>
        <p:nvPicPr>
          <p:cNvPr id="17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53163">
            <a:off x="9769024" y="4869098"/>
            <a:ext cx="1419921" cy="1887348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20983">
            <a:off x="1410186" y="5611493"/>
            <a:ext cx="690224" cy="11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5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5" grpId="0" build="p"/>
      <p:bldP spid="5" grpId="1" build="p"/>
      <p:bldP spid="6" grpId="0" animBg="1"/>
      <p:bldP spid="6" grpId="1" animBg="1"/>
      <p:bldP spid="7" grpId="0" build="allAtOnce" bldLvl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5302155" y="41576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.VnTime" pitchFamily="34" charset="0"/>
            </a:endParaRPr>
          </a:p>
        </p:txBody>
      </p:sp>
      <p:sp>
        <p:nvSpPr>
          <p:cNvPr id="98" name="Text Box 82"/>
          <p:cNvSpPr txBox="1">
            <a:spLocks noChangeArrowheads="1"/>
          </p:cNvSpPr>
          <p:nvPr/>
        </p:nvSpPr>
        <p:spPr bwMode="auto">
          <a:xfrm>
            <a:off x="4152648" y="4493698"/>
            <a:ext cx="1100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8886635" y="3228975"/>
            <a:ext cx="3048000" cy="30480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10" name="Group 11"/>
          <p:cNvGrpSpPr>
            <a:grpSpLocks/>
          </p:cNvGrpSpPr>
          <p:nvPr/>
        </p:nvGrpSpPr>
        <p:grpSpPr bwMode="auto">
          <a:xfrm>
            <a:off x="8886635" y="3228975"/>
            <a:ext cx="3048000" cy="3048000"/>
            <a:chOff x="288" y="1968"/>
            <a:chExt cx="1920" cy="1920"/>
          </a:xfrm>
        </p:grpSpPr>
        <p:sp>
          <p:nvSpPr>
            <p:cNvPr id="111" name="Line 12"/>
            <p:cNvSpPr>
              <a:spLocks noChangeShapeType="1"/>
            </p:cNvSpPr>
            <p:nvPr/>
          </p:nvSpPr>
          <p:spPr bwMode="auto">
            <a:xfrm>
              <a:off x="288" y="235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3"/>
            <p:cNvSpPr>
              <a:spLocks noChangeShapeType="1"/>
            </p:cNvSpPr>
            <p:nvPr/>
          </p:nvSpPr>
          <p:spPr bwMode="auto">
            <a:xfrm>
              <a:off x="288" y="273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288" y="292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288" y="312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6"/>
            <p:cNvSpPr>
              <a:spLocks noChangeShapeType="1"/>
            </p:cNvSpPr>
            <p:nvPr/>
          </p:nvSpPr>
          <p:spPr bwMode="auto">
            <a:xfrm>
              <a:off x="288" y="331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7"/>
            <p:cNvSpPr>
              <a:spLocks noChangeShapeType="1"/>
            </p:cNvSpPr>
            <p:nvPr/>
          </p:nvSpPr>
          <p:spPr bwMode="auto">
            <a:xfrm>
              <a:off x="288" y="350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8"/>
            <p:cNvSpPr>
              <a:spLocks noChangeShapeType="1"/>
            </p:cNvSpPr>
            <p:nvPr/>
          </p:nvSpPr>
          <p:spPr bwMode="auto">
            <a:xfrm>
              <a:off x="288" y="369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9"/>
            <p:cNvSpPr>
              <a:spLocks noChangeShapeType="1"/>
            </p:cNvSpPr>
            <p:nvPr/>
          </p:nvSpPr>
          <p:spPr bwMode="auto">
            <a:xfrm>
              <a:off x="288" y="216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20"/>
            <p:cNvSpPr>
              <a:spLocks noChangeShapeType="1"/>
            </p:cNvSpPr>
            <p:nvPr/>
          </p:nvSpPr>
          <p:spPr bwMode="auto">
            <a:xfrm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1"/>
            <p:cNvSpPr>
              <a:spLocks noChangeShapeType="1"/>
            </p:cNvSpPr>
            <p:nvPr/>
          </p:nvSpPr>
          <p:spPr bwMode="auto">
            <a:xfrm>
              <a:off x="288" y="196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22"/>
            <p:cNvSpPr>
              <a:spLocks noChangeShapeType="1"/>
            </p:cNvSpPr>
            <p:nvPr/>
          </p:nvSpPr>
          <p:spPr bwMode="auto">
            <a:xfrm>
              <a:off x="288" y="388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"/>
            <p:cNvSpPr>
              <a:spLocks noChangeShapeType="1"/>
            </p:cNvSpPr>
            <p:nvPr/>
          </p:nvSpPr>
          <p:spPr bwMode="auto">
            <a:xfrm>
              <a:off x="48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4"/>
            <p:cNvSpPr>
              <a:spLocks noChangeShapeType="1"/>
            </p:cNvSpPr>
            <p:nvPr/>
          </p:nvSpPr>
          <p:spPr bwMode="auto">
            <a:xfrm>
              <a:off x="67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25"/>
            <p:cNvSpPr>
              <a:spLocks noChangeShapeType="1"/>
            </p:cNvSpPr>
            <p:nvPr/>
          </p:nvSpPr>
          <p:spPr bwMode="auto">
            <a:xfrm>
              <a:off x="86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105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>
              <a:off x="124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8"/>
            <p:cNvSpPr>
              <a:spLocks noChangeShapeType="1"/>
            </p:cNvSpPr>
            <p:nvPr/>
          </p:nvSpPr>
          <p:spPr bwMode="auto">
            <a:xfrm>
              <a:off x="144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9"/>
            <p:cNvSpPr>
              <a:spLocks noChangeShapeType="1"/>
            </p:cNvSpPr>
            <p:nvPr/>
          </p:nvSpPr>
          <p:spPr bwMode="auto">
            <a:xfrm>
              <a:off x="163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0"/>
            <p:cNvSpPr>
              <a:spLocks noChangeShapeType="1"/>
            </p:cNvSpPr>
            <p:nvPr/>
          </p:nvSpPr>
          <p:spPr bwMode="auto">
            <a:xfrm>
              <a:off x="182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1"/>
            <p:cNvSpPr>
              <a:spLocks noChangeShapeType="1"/>
            </p:cNvSpPr>
            <p:nvPr/>
          </p:nvSpPr>
          <p:spPr bwMode="auto">
            <a:xfrm>
              <a:off x="201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2"/>
            <p:cNvSpPr>
              <a:spLocks noChangeShapeType="1"/>
            </p:cNvSpPr>
            <p:nvPr/>
          </p:nvSpPr>
          <p:spPr bwMode="auto">
            <a:xfrm>
              <a:off x="220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3"/>
            <p:cNvSpPr>
              <a:spLocks noChangeShapeType="1"/>
            </p:cNvSpPr>
            <p:nvPr/>
          </p:nvSpPr>
          <p:spPr bwMode="auto">
            <a:xfrm>
              <a:off x="28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Rectangle 34"/>
          <p:cNvSpPr>
            <a:spLocks noChangeArrowheads="1"/>
          </p:cNvSpPr>
          <p:nvPr/>
        </p:nvSpPr>
        <p:spPr bwMode="auto">
          <a:xfrm>
            <a:off x="7972235" y="5972175"/>
            <a:ext cx="3048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34" name="Group 35"/>
          <p:cNvGrpSpPr>
            <a:grpSpLocks/>
          </p:cNvGrpSpPr>
          <p:nvPr/>
        </p:nvGrpSpPr>
        <p:grpSpPr bwMode="auto">
          <a:xfrm>
            <a:off x="7667435" y="6276975"/>
            <a:ext cx="1066800" cy="396875"/>
            <a:chOff x="2304" y="3696"/>
            <a:chExt cx="672" cy="250"/>
          </a:xfrm>
        </p:grpSpPr>
        <p:sp>
          <p:nvSpPr>
            <p:cNvPr id="135" name="Text Box 36"/>
            <p:cNvSpPr txBox="1">
              <a:spLocks noChangeArrowheads="1"/>
            </p:cNvSpPr>
            <p:nvPr/>
          </p:nvSpPr>
          <p:spPr bwMode="auto">
            <a:xfrm>
              <a:off x="2304" y="369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.VnTime" pitchFamily="34" charset="0"/>
                </a:rPr>
                <a:t>1 mm</a:t>
              </a:r>
            </a:p>
          </p:txBody>
        </p:sp>
        <p:sp>
          <p:nvSpPr>
            <p:cNvPr id="136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137" name="Group 38"/>
          <p:cNvGrpSpPr>
            <a:grpSpLocks/>
          </p:cNvGrpSpPr>
          <p:nvPr/>
        </p:nvGrpSpPr>
        <p:grpSpPr bwMode="auto">
          <a:xfrm>
            <a:off x="8810435" y="3228975"/>
            <a:ext cx="152400" cy="3048000"/>
            <a:chOff x="3552" y="1968"/>
            <a:chExt cx="58" cy="1920"/>
          </a:xfrm>
        </p:grpSpPr>
        <p:sp>
          <p:nvSpPr>
            <p:cNvPr id="138" name="Line 39"/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0"/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1"/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2"/>
            <p:cNvSpPr>
              <a:spLocks noChangeShapeType="1"/>
            </p:cNvSpPr>
            <p:nvPr/>
          </p:nvSpPr>
          <p:spPr bwMode="auto">
            <a:xfrm flipH="1" flipV="1">
              <a:off x="3552" y="254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43"/>
            <p:cNvSpPr>
              <a:spLocks noChangeShapeType="1"/>
            </p:cNvSpPr>
            <p:nvPr/>
          </p:nvSpPr>
          <p:spPr bwMode="auto">
            <a:xfrm flipH="1" flipV="1">
              <a:off x="3552" y="273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44"/>
            <p:cNvSpPr>
              <a:spLocks noChangeShapeType="1"/>
            </p:cNvSpPr>
            <p:nvPr/>
          </p:nvSpPr>
          <p:spPr bwMode="auto">
            <a:xfrm flipH="1" flipV="1">
              <a:off x="3552" y="292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45"/>
            <p:cNvSpPr>
              <a:spLocks noChangeShapeType="1"/>
            </p:cNvSpPr>
            <p:nvPr/>
          </p:nvSpPr>
          <p:spPr bwMode="auto">
            <a:xfrm flipH="1" flipV="1">
              <a:off x="3552" y="312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46"/>
            <p:cNvSpPr>
              <a:spLocks noChangeShapeType="1"/>
            </p:cNvSpPr>
            <p:nvPr/>
          </p:nvSpPr>
          <p:spPr bwMode="auto">
            <a:xfrm flipH="1" flipV="1">
              <a:off x="3552" y="331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47"/>
            <p:cNvSpPr>
              <a:spLocks noChangeShapeType="1"/>
            </p:cNvSpPr>
            <p:nvPr/>
          </p:nvSpPr>
          <p:spPr bwMode="auto">
            <a:xfrm flipH="1" flipV="1">
              <a:off x="3552" y="350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48"/>
            <p:cNvSpPr>
              <a:spLocks noChangeShapeType="1"/>
            </p:cNvSpPr>
            <p:nvPr/>
          </p:nvSpPr>
          <p:spPr bwMode="auto">
            <a:xfrm flipH="1" flipV="1">
              <a:off x="3552" y="369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49"/>
            <p:cNvSpPr>
              <a:spLocks noChangeShapeType="1"/>
            </p:cNvSpPr>
            <p:nvPr/>
          </p:nvSpPr>
          <p:spPr bwMode="auto">
            <a:xfrm flipH="1" flipV="1">
              <a:off x="3552" y="388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50"/>
          <p:cNvGrpSpPr>
            <a:grpSpLocks/>
          </p:cNvGrpSpPr>
          <p:nvPr/>
        </p:nvGrpSpPr>
        <p:grpSpPr bwMode="auto">
          <a:xfrm>
            <a:off x="8886635" y="6200775"/>
            <a:ext cx="3048000" cy="152400"/>
            <a:chOff x="3600" y="3840"/>
            <a:chExt cx="1920" cy="96"/>
          </a:xfrm>
        </p:grpSpPr>
        <p:sp>
          <p:nvSpPr>
            <p:cNvPr id="150" name="Line 51"/>
            <p:cNvSpPr>
              <a:spLocks noChangeShapeType="1"/>
            </p:cNvSpPr>
            <p:nvPr/>
          </p:nvSpPr>
          <p:spPr bwMode="auto">
            <a:xfrm>
              <a:off x="360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52"/>
            <p:cNvSpPr>
              <a:spLocks noChangeShapeType="1"/>
            </p:cNvSpPr>
            <p:nvPr/>
          </p:nvSpPr>
          <p:spPr bwMode="auto">
            <a:xfrm>
              <a:off x="379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53"/>
            <p:cNvSpPr>
              <a:spLocks noChangeShapeType="1"/>
            </p:cNvSpPr>
            <p:nvPr/>
          </p:nvSpPr>
          <p:spPr bwMode="auto">
            <a:xfrm>
              <a:off x="398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54"/>
            <p:cNvSpPr>
              <a:spLocks noChangeShapeType="1"/>
            </p:cNvSpPr>
            <p:nvPr/>
          </p:nvSpPr>
          <p:spPr bwMode="auto">
            <a:xfrm>
              <a:off x="4176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55"/>
            <p:cNvSpPr>
              <a:spLocks noChangeShapeType="1"/>
            </p:cNvSpPr>
            <p:nvPr/>
          </p:nvSpPr>
          <p:spPr bwMode="auto">
            <a:xfrm>
              <a:off x="436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56"/>
            <p:cNvSpPr>
              <a:spLocks noChangeShapeType="1"/>
            </p:cNvSpPr>
            <p:nvPr/>
          </p:nvSpPr>
          <p:spPr bwMode="auto">
            <a:xfrm>
              <a:off x="456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57"/>
            <p:cNvSpPr>
              <a:spLocks noChangeShapeType="1"/>
            </p:cNvSpPr>
            <p:nvPr/>
          </p:nvSpPr>
          <p:spPr bwMode="auto">
            <a:xfrm>
              <a:off x="475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58"/>
            <p:cNvSpPr>
              <a:spLocks noChangeShapeType="1"/>
            </p:cNvSpPr>
            <p:nvPr/>
          </p:nvSpPr>
          <p:spPr bwMode="auto">
            <a:xfrm>
              <a:off x="494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59"/>
            <p:cNvSpPr>
              <a:spLocks noChangeShapeType="1"/>
            </p:cNvSpPr>
            <p:nvPr/>
          </p:nvSpPr>
          <p:spPr bwMode="auto">
            <a:xfrm>
              <a:off x="5136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60"/>
            <p:cNvSpPr>
              <a:spLocks noChangeShapeType="1"/>
            </p:cNvSpPr>
            <p:nvPr/>
          </p:nvSpPr>
          <p:spPr bwMode="auto">
            <a:xfrm>
              <a:off x="552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61"/>
            <p:cNvSpPr>
              <a:spLocks noChangeShapeType="1"/>
            </p:cNvSpPr>
            <p:nvPr/>
          </p:nvSpPr>
          <p:spPr bwMode="auto">
            <a:xfrm>
              <a:off x="532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" name="Group 92"/>
          <p:cNvGrpSpPr>
            <a:grpSpLocks/>
          </p:cNvGrpSpPr>
          <p:nvPr/>
        </p:nvGrpSpPr>
        <p:grpSpPr bwMode="auto">
          <a:xfrm>
            <a:off x="8924735" y="6353175"/>
            <a:ext cx="2971800" cy="519113"/>
            <a:chOff x="3624" y="3936"/>
            <a:chExt cx="1872" cy="327"/>
          </a:xfrm>
        </p:grpSpPr>
        <p:sp>
          <p:nvSpPr>
            <p:cNvPr id="165" name="Text Box 76"/>
            <p:cNvSpPr txBox="1">
              <a:spLocks noChangeArrowheads="1"/>
            </p:cNvSpPr>
            <p:nvPr/>
          </p:nvSpPr>
          <p:spPr bwMode="auto">
            <a:xfrm>
              <a:off x="4248" y="3936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smtClean="0">
                  <a:latin typeface=".VnTime" pitchFamily="34" charset="0"/>
                </a:rPr>
                <a:t>1cm</a:t>
              </a:r>
              <a:endParaRPr lang="en-US" altLang="en-US" sz="2800">
                <a:latin typeface=".VnTime" pitchFamily="34" charset="0"/>
              </a:endParaRPr>
            </a:p>
          </p:txBody>
        </p:sp>
        <p:sp>
          <p:nvSpPr>
            <p:cNvPr id="166" name="AutoShape 91"/>
            <p:cNvSpPr>
              <a:spLocks/>
            </p:cNvSpPr>
            <p:nvPr/>
          </p:nvSpPr>
          <p:spPr bwMode="auto">
            <a:xfrm rot="5400000">
              <a:off x="4512" y="3048"/>
              <a:ext cx="96" cy="1872"/>
            </a:xfrm>
            <a:prstGeom prst="rightBrace">
              <a:avLst>
                <a:gd name="adj1" fmla="val 1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67" name="AutoShape 93"/>
          <p:cNvSpPr>
            <a:spLocks/>
          </p:cNvSpPr>
          <p:nvPr/>
        </p:nvSpPr>
        <p:spPr bwMode="auto">
          <a:xfrm rot="10800000">
            <a:off x="8524685" y="5962650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8" name="AutoShape 96"/>
          <p:cNvSpPr>
            <a:spLocks/>
          </p:cNvSpPr>
          <p:nvPr/>
        </p:nvSpPr>
        <p:spPr bwMode="auto">
          <a:xfrm rot="5616833">
            <a:off x="8924735" y="6353175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9" name="Text Box 97"/>
          <p:cNvSpPr txBox="1">
            <a:spLocks noChangeArrowheads="1"/>
          </p:cNvSpPr>
          <p:nvPr/>
        </p:nvSpPr>
        <p:spPr bwMode="auto">
          <a:xfrm>
            <a:off x="8705660" y="65373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1mm</a:t>
            </a:r>
          </a:p>
        </p:txBody>
      </p:sp>
      <p:sp>
        <p:nvSpPr>
          <p:cNvPr id="170" name="Text Box 98"/>
          <p:cNvSpPr txBox="1">
            <a:spLocks noChangeArrowheads="1"/>
          </p:cNvSpPr>
          <p:nvPr/>
        </p:nvSpPr>
        <p:spPr bwMode="auto">
          <a:xfrm>
            <a:off x="7819835" y="589597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1mm</a:t>
            </a:r>
          </a:p>
        </p:txBody>
      </p:sp>
      <p:sp>
        <p:nvSpPr>
          <p:cNvPr id="172" name="TextBox 11"/>
          <p:cNvSpPr txBox="1"/>
          <p:nvPr/>
        </p:nvSpPr>
        <p:spPr>
          <a:xfrm>
            <a:off x="833252" y="1013488"/>
            <a:ext cx="11141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là diện tích của hình vuông có cạnh dài 1mm.</a:t>
            </a:r>
            <a:endParaRPr lang="vi-V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1"/>
          <p:cNvSpPr txBox="1"/>
          <p:nvPr/>
        </p:nvSpPr>
        <p:spPr>
          <a:xfrm>
            <a:off x="833252" y="1667817"/>
            <a:ext cx="6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vuông được viết tắt là: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Subtitle 18"/>
          <p:cNvSpPr>
            <a:spLocks noGrp="1"/>
          </p:cNvSpPr>
          <p:nvPr/>
        </p:nvSpPr>
        <p:spPr>
          <a:xfrm>
            <a:off x="5795455" y="1515298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4400" b="1" baseline="300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0" y="-25294"/>
            <a:ext cx="5477857" cy="1299634"/>
            <a:chOff x="769938" y="1289407"/>
            <a:chExt cx="4108928" cy="1214073"/>
          </a:xfrm>
        </p:grpSpPr>
        <p:sp>
          <p:nvSpPr>
            <p:cNvPr id="176" name="Freeform 175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648248" y="1289407"/>
              <a:ext cx="3230618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1691650" y="1441601"/>
              <a:ext cx="2888750" cy="445988"/>
              <a:chOff x="4033795" y="2061675"/>
              <a:chExt cx="2888750" cy="445988"/>
            </a:xfrm>
          </p:grpSpPr>
          <p:sp>
            <p:nvSpPr>
              <p:cNvPr id="179" name="Text Placeholder 3"/>
              <p:cNvSpPr txBox="1">
                <a:spLocks/>
              </p:cNvSpPr>
              <p:nvPr/>
            </p:nvSpPr>
            <p:spPr>
              <a:xfrm>
                <a:off x="4399178" y="2092164"/>
                <a:ext cx="2523367" cy="4154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Mi-li-mét vuông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431008" y="2188237"/>
            <a:ext cx="90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EB8D1B"/>
                </a:solidFill>
                <a:latin typeface="Times New Roman" panose="02020603050405020304" pitchFamily="18" charset="0"/>
              </a:rPr>
              <a:t>Diện tích hình vuông có cạnh </a:t>
            </a:r>
            <a:r>
              <a:rPr lang="en-US" altLang="en-US" sz="2800" b="1">
                <a:solidFill>
                  <a:srgbClr val="EB8D1B"/>
                </a:solidFill>
                <a:latin typeface="Times New Roman" panose="02020603050405020304" pitchFamily="18" charset="0"/>
              </a:rPr>
              <a:t>dài </a:t>
            </a:r>
            <a:r>
              <a:rPr lang="en-US" altLang="en-US" sz="2800" b="1" smtClean="0">
                <a:solidFill>
                  <a:srgbClr val="EB8D1B"/>
                </a:solidFill>
                <a:latin typeface="Times New Roman" panose="02020603050405020304" pitchFamily="18" charset="0"/>
              </a:rPr>
              <a:t>1cm là bao nhiêu?</a:t>
            </a:r>
            <a:endParaRPr lang="en-US" sz="2800">
              <a:solidFill>
                <a:srgbClr val="EB8D1B"/>
              </a:solidFill>
            </a:endParaRPr>
          </a:p>
        </p:txBody>
      </p:sp>
      <p:sp>
        <p:nvSpPr>
          <p:cNvPr id="182" name="Subtitle 18"/>
          <p:cNvSpPr>
            <a:spLocks noGrp="1"/>
          </p:cNvSpPr>
          <p:nvPr/>
        </p:nvSpPr>
        <p:spPr>
          <a:xfrm>
            <a:off x="7036245" y="256518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r>
              <a:rPr lang="vi-VN" altLang="en-US" sz="36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baseline="3000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52" y="2621621"/>
            <a:ext cx="710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Diện tích hình vuông có cạnh dài </a:t>
            </a:r>
            <a:r>
              <a:rPr lang="en-US" altLang="en-US" sz="2800" b="1">
                <a:latin typeface="Times New Roman" panose="02020603050405020304" pitchFamily="18" charset="0"/>
              </a:rPr>
              <a:t>1cm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là: </a:t>
            </a:r>
            <a:endParaRPr lang="en-US" sz="2800"/>
          </a:p>
        </p:txBody>
      </p:sp>
      <p:sp>
        <p:nvSpPr>
          <p:cNvPr id="184" name="Subtitle 18"/>
          <p:cNvSpPr>
            <a:spLocks noGrp="1"/>
          </p:cNvSpPr>
          <p:nvPr/>
        </p:nvSpPr>
        <p:spPr>
          <a:xfrm>
            <a:off x="7031912" y="255598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r>
              <a:rPr lang="vi-VN" altLang="en-US" sz="36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baseline="3000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86847" y="3090259"/>
            <a:ext cx="90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EB8D1B"/>
                </a:solidFill>
                <a:latin typeface="Times New Roman" panose="02020603050405020304" pitchFamily="18" charset="0"/>
              </a:rPr>
              <a:t>Diện tích hình vuông có cạnh </a:t>
            </a:r>
            <a:r>
              <a:rPr lang="en-US" altLang="en-US" sz="2800" b="1">
                <a:solidFill>
                  <a:srgbClr val="EB8D1B"/>
                </a:solidFill>
                <a:latin typeface="Times New Roman" panose="02020603050405020304" pitchFamily="18" charset="0"/>
              </a:rPr>
              <a:t>dài </a:t>
            </a:r>
            <a:r>
              <a:rPr lang="en-US" altLang="en-US" sz="2800" b="1" smtClean="0">
                <a:solidFill>
                  <a:srgbClr val="EB8D1B"/>
                </a:solidFill>
                <a:latin typeface="Times New Roman" panose="02020603050405020304" pitchFamily="18" charset="0"/>
              </a:rPr>
              <a:t>1mm là bao nhiêu?</a:t>
            </a:r>
            <a:endParaRPr lang="en-US" sz="2800">
              <a:solidFill>
                <a:srgbClr val="EB8D1B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98993" y="3128614"/>
            <a:ext cx="710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Diện tích hình vuông có cạnh </a:t>
            </a:r>
            <a:r>
              <a:rPr lang="en-US" altLang="en-US" sz="2800" b="1">
                <a:latin typeface="Times New Roman" panose="02020603050405020304" pitchFamily="18" charset="0"/>
              </a:rPr>
              <a:t>dài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1mm là: </a:t>
            </a:r>
            <a:endParaRPr lang="en-US" sz="2800"/>
          </a:p>
        </p:txBody>
      </p:sp>
      <p:sp>
        <p:nvSpPr>
          <p:cNvPr id="188" name="Subtitle 18"/>
          <p:cNvSpPr>
            <a:spLocks noGrp="1"/>
          </p:cNvSpPr>
          <p:nvPr/>
        </p:nvSpPr>
        <p:spPr>
          <a:xfrm>
            <a:off x="7014656" y="308779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6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3600" b="1" baseline="3000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TextBox 188"/>
              <p:cNvSpPr txBox="1"/>
              <p:nvPr/>
            </p:nvSpPr>
            <p:spPr>
              <a:xfrm>
                <a:off x="431008" y="3651597"/>
                <a:ext cx="8150827" cy="9736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en-US" sz="2800" b="1" smtClean="0">
                    <a:solidFill>
                      <a:srgbClr val="EB8D1B"/>
                    </a:solidFill>
                    <a:latin typeface="Times New Roman" panose="02020603050405020304" pitchFamily="18" charset="0"/>
                  </a:rPr>
                  <a:t>Trong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 smtClean="0">
                    <a:solidFill>
                      <a:srgbClr val="EB8D1B"/>
                    </a:solidFill>
                    <a:latin typeface="Times New Roman" panose="02020603050405020304" pitchFamily="18" charset="0"/>
                  </a:rPr>
                  <a:t>, có bao nhiêu hình vuông có diện tích là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altLang="en-US" sz="2800" b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altLang="en-US" sz="2800" b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800" b="0" i="0" smtClean="0">
                        <a:solidFill>
                          <a:srgbClr val="EB8D1B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>
                  <a:solidFill>
                    <a:srgbClr val="EB8D1B"/>
                  </a:solidFill>
                </a:endParaRPr>
              </a:p>
            </p:txBody>
          </p:sp>
        </mc:Choice>
        <mc:Fallback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8" y="3651597"/>
                <a:ext cx="8150827" cy="973600"/>
              </a:xfrm>
              <a:prstGeom prst="rect">
                <a:avLst/>
              </a:prstGeom>
              <a:blipFill>
                <a:blip r:embed="rId3"/>
                <a:stretch>
                  <a:fillRect l="-1494" t="-4321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0" name="Text Box 82"/>
              <p:cNvSpPr txBox="1">
                <a:spLocks noChangeArrowheads="1"/>
              </p:cNvSpPr>
              <p:nvPr/>
            </p:nvSpPr>
            <p:spPr bwMode="auto">
              <a:xfrm>
                <a:off x="833252" y="3648466"/>
                <a:ext cx="8080294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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𝐜𝐦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 có </a:t>
                </a:r>
                <a:r>
                  <a:rPr lang="en-US" altLang="en-US" sz="2800" b="1" smtClean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100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0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252" y="3648466"/>
                <a:ext cx="8080294" cy="532966"/>
              </a:xfrm>
              <a:prstGeom prst="rect">
                <a:avLst/>
              </a:prstGeom>
              <a:blipFill>
                <a:blip r:embed="rId4"/>
                <a:stretch>
                  <a:fillRect l="-1585" t="-11494" b="-321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407229" y="4457278"/>
                <a:ext cx="570476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4000" b="1" smtClean="0">
                    <a:ln/>
                    <a:solidFill>
                      <a:srgbClr val="00863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ln/>
                        <a:solidFill>
                          <a:srgbClr val="00863D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             </m:t>
                    </m:r>
                    <m:sSup>
                      <m:sSupPr>
                        <m:ctrlPr>
                          <a:rPr lang="en-US" altLang="en-US" sz="4000" b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altLang="en-US" sz="4000" b="1" baseline="30000" dirty="0">
                  <a:ln/>
                  <a:solidFill>
                    <a:srgbClr val="00863D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229" y="4457278"/>
                <a:ext cx="5704764" cy="721801"/>
              </a:xfrm>
              <a:prstGeom prst="rect">
                <a:avLst/>
              </a:prstGeom>
              <a:blipFill>
                <a:blip r:embed="rId5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2" name="TextBox 191"/>
              <p:cNvSpPr txBox="1"/>
              <p:nvPr/>
            </p:nvSpPr>
            <p:spPr>
              <a:xfrm>
                <a:off x="1385350" y="5250374"/>
                <a:ext cx="570476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4000" b="1" smtClean="0">
                    <a:ln/>
                    <a:solidFill>
                      <a:srgbClr val="00863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ln/>
                        <a:solidFill>
                          <a:srgbClr val="00863D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             </m:t>
                    </m:r>
                    <m:sSup>
                      <m:sSupPr>
                        <m:ctrlPr>
                          <a:rPr lang="en-US" altLang="en-US" sz="4000" b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altLang="en-US" sz="4000" b="1" baseline="30000" dirty="0">
                  <a:ln/>
                  <a:solidFill>
                    <a:srgbClr val="00863D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50" y="5250374"/>
                <a:ext cx="5704764" cy="721801"/>
              </a:xfrm>
              <a:prstGeom prst="rect">
                <a:avLst/>
              </a:prstGeom>
              <a:blipFill>
                <a:blip r:embed="rId6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114548" y="4972072"/>
                <a:ext cx="746141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4000" b="1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548" y="4972072"/>
                <a:ext cx="746141" cy="1248803"/>
              </a:xfrm>
              <a:prstGeom prst="rect">
                <a:avLst/>
              </a:prstGeom>
              <a:blipFill>
                <a:blip r:embed="rId7"/>
                <a:stretch>
                  <a:fillRect r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046837" flipH="1">
            <a:off x="65521" y="5606944"/>
            <a:ext cx="893523" cy="1187664"/>
          </a:xfrm>
          <a:prstGeom prst="rect">
            <a:avLst/>
          </a:prstGeom>
        </p:spPr>
      </p:pic>
      <p:pic>
        <p:nvPicPr>
          <p:cNvPr id="195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10851056" y="-6265"/>
            <a:ext cx="947958" cy="947958"/>
          </a:xfrm>
          <a:prstGeom prst="rect">
            <a:avLst/>
          </a:prstGeom>
        </p:spPr>
      </p:pic>
      <p:pic>
        <p:nvPicPr>
          <p:cNvPr id="196" name="Picture 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697473">
            <a:off x="11389984" y="521053"/>
            <a:ext cx="818058" cy="8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4.44444E-6 L 0.07539 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 -2.96296E-6 L 0.0707 0.00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09075 1.48148E-6 C 0.13125 1.48148E-6 0.1819 0.08356 0.1819 0.15162 L 0.1819 0.30347 " pathEditMode="relative" rAng="0" ptsTypes="AAAA">
                                      <p:cBhvr>
                                        <p:cTn id="11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9" grpId="0" animBg="1"/>
      <p:bldP spid="133" grpId="0" animBg="1"/>
      <p:bldP spid="133" grpId="1" animBg="1"/>
      <p:bldP spid="167" grpId="0" animBg="1"/>
      <p:bldP spid="167" grpId="1" animBg="1"/>
      <p:bldP spid="168" grpId="0" animBg="1"/>
      <p:bldP spid="168" grpId="1" animBg="1"/>
      <p:bldP spid="169" grpId="0"/>
      <p:bldP spid="169" grpId="1"/>
      <p:bldP spid="170" grpId="0"/>
      <p:bldP spid="170" grpId="1"/>
      <p:bldP spid="174" grpId="0"/>
      <p:bldP spid="174" grpId="1"/>
      <p:bldP spid="8" grpId="0"/>
      <p:bldP spid="8" grpId="1"/>
      <p:bldP spid="182" grpId="0"/>
      <p:bldP spid="182" grpId="1"/>
      <p:bldP spid="182" grpId="2"/>
      <p:bldP spid="9" grpId="0"/>
      <p:bldP spid="184" grpId="0"/>
      <p:bldP spid="184" grpId="1"/>
      <p:bldP spid="186" grpId="0"/>
      <p:bldP spid="186" grpId="1"/>
      <p:bldP spid="187" grpId="0"/>
      <p:bldP spid="188" grpId="0"/>
      <p:bldP spid="188" grpId="1"/>
      <p:bldP spid="189" grpId="0" animBg="1"/>
      <p:bldP spid="189" grpId="1" animBg="1"/>
      <p:bldP spid="190" grpId="0"/>
      <p:bldP spid="10" grpId="0"/>
      <p:bldP spid="19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" y="-7070"/>
            <a:ext cx="6457948" cy="1276312"/>
            <a:chOff x="769938" y="1289407"/>
            <a:chExt cx="3312170" cy="1214073"/>
          </a:xfrm>
        </p:grpSpPr>
        <p:sp>
          <p:nvSpPr>
            <p:cNvPr id="22" name="Freeform 21"/>
            <p:cNvSpPr/>
            <p:nvPr/>
          </p:nvSpPr>
          <p:spPr>
            <a:xfrm>
              <a:off x="769938" y="1289407"/>
              <a:ext cx="512976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82914" y="1306193"/>
              <a:ext cx="279919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477212" y="1290338"/>
              <a:ext cx="2523367" cy="830997"/>
              <a:chOff x="3819357" y="1910412"/>
              <a:chExt cx="2523367" cy="830997"/>
            </a:xfrm>
          </p:grpSpPr>
          <p:sp>
            <p:nvSpPr>
              <p:cNvPr id="25" name="Text Placeholder 3"/>
              <p:cNvSpPr txBox="1">
                <a:spLocks/>
              </p:cNvSpPr>
              <p:nvPr/>
            </p:nvSpPr>
            <p:spPr>
              <a:xfrm>
                <a:off x="3819357" y="1910412"/>
                <a:ext cx="2523367" cy="83099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đơn vị đo diện tích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aphicFrame>
        <p:nvGraphicFramePr>
          <p:cNvPr id="27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326352"/>
              </p:ext>
            </p:extLst>
          </p:nvPr>
        </p:nvGraphicFramePr>
        <p:xfrm>
          <a:off x="217170" y="1411591"/>
          <a:ext cx="11730990" cy="3321050"/>
        </p:xfrm>
        <a:graphic>
          <a:graphicData uri="http://schemas.openxmlformats.org/drawingml/2006/table">
            <a:tbl>
              <a:tblPr/>
              <a:tblGrid>
                <a:gridCol w="167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 Box 32"/>
          <p:cNvSpPr txBox="1"/>
          <p:nvPr/>
        </p:nvSpPr>
        <p:spPr>
          <a:xfrm>
            <a:off x="5222240" y="1464931"/>
            <a:ext cx="2144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vuông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3"/>
          <p:cNvSpPr txBox="1"/>
          <p:nvPr/>
        </p:nvSpPr>
        <p:spPr>
          <a:xfrm>
            <a:off x="1193165" y="1407781"/>
            <a:ext cx="3651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4"/>
          <p:cNvSpPr txBox="1"/>
          <p:nvPr/>
        </p:nvSpPr>
        <p:spPr>
          <a:xfrm>
            <a:off x="8009890" y="1400161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5"/>
          <p:cNvSpPr txBox="1"/>
          <p:nvPr/>
        </p:nvSpPr>
        <p:spPr>
          <a:xfrm>
            <a:off x="5725795" y="1958961"/>
            <a:ext cx="796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Box 36"/>
          <p:cNvSpPr txBox="1"/>
          <p:nvPr/>
        </p:nvSpPr>
        <p:spPr>
          <a:xfrm>
            <a:off x="431800" y="1929116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 Box 37"/>
          <p:cNvSpPr txBox="1"/>
          <p:nvPr/>
        </p:nvSpPr>
        <p:spPr>
          <a:xfrm>
            <a:off x="7296785" y="1934831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38"/>
          <p:cNvSpPr txBox="1"/>
          <p:nvPr/>
        </p:nvSpPr>
        <p:spPr>
          <a:xfrm>
            <a:off x="9011920" y="1981821"/>
            <a:ext cx="100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 Box 39"/>
          <p:cNvSpPr txBox="1"/>
          <p:nvPr/>
        </p:nvSpPr>
        <p:spPr>
          <a:xfrm>
            <a:off x="10757535" y="1973566"/>
            <a:ext cx="1190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Text Box 40"/>
          <p:cNvSpPr txBox="1"/>
          <p:nvPr/>
        </p:nvSpPr>
        <p:spPr>
          <a:xfrm>
            <a:off x="3746500" y="1970391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 Box 41"/>
          <p:cNvSpPr txBox="1"/>
          <p:nvPr/>
        </p:nvSpPr>
        <p:spPr>
          <a:xfrm>
            <a:off x="2176145" y="1996426"/>
            <a:ext cx="106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 Box 42"/>
          <p:cNvSpPr txBox="1"/>
          <p:nvPr/>
        </p:nvSpPr>
        <p:spPr>
          <a:xfrm>
            <a:off x="106680" y="2606026"/>
            <a:ext cx="20104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Text Box 44"/>
          <p:cNvSpPr txBox="1"/>
          <p:nvPr/>
        </p:nvSpPr>
        <p:spPr>
          <a:xfrm>
            <a:off x="1667510" y="2592056"/>
            <a:ext cx="20726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 Box 45"/>
          <p:cNvSpPr txBox="1"/>
          <p:nvPr/>
        </p:nvSpPr>
        <p:spPr>
          <a:xfrm>
            <a:off x="3479165" y="2641586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>
            <a:off x="5082540" y="2657461"/>
            <a:ext cx="196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 Box 47"/>
          <p:cNvSpPr txBox="1"/>
          <p:nvPr/>
        </p:nvSpPr>
        <p:spPr>
          <a:xfrm>
            <a:off x="6967855" y="2642221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Text Box 48"/>
          <p:cNvSpPr txBox="1"/>
          <p:nvPr/>
        </p:nvSpPr>
        <p:spPr>
          <a:xfrm>
            <a:off x="8394065" y="2692386"/>
            <a:ext cx="2106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ext Box 49"/>
          <p:cNvSpPr txBox="1"/>
          <p:nvPr/>
        </p:nvSpPr>
        <p:spPr>
          <a:xfrm>
            <a:off x="10318750" y="2692386"/>
            <a:ext cx="180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12244"/>
              </p:ext>
            </p:extLst>
          </p:nvPr>
        </p:nvGraphicFramePr>
        <p:xfrm>
          <a:off x="10757535" y="3487406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r:id="rId4" imgW="279400" imgH="419100" progId="Equation.3">
                  <p:embed/>
                </p:oleObj>
              </mc:Choice>
              <mc:Fallback>
                <p:oleObj r:id="rId4" imgW="279400" imgH="419100" progId="Equation.3">
                  <p:embed/>
                  <p:pic>
                    <p:nvPicPr>
                      <p:cNvPr id="6194" name="Object 50"/>
                      <p:cNvPicPr/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10757535" y="3487406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51"/>
          <p:cNvSpPr txBox="1"/>
          <p:nvPr/>
        </p:nvSpPr>
        <p:spPr>
          <a:xfrm>
            <a:off x="10276840" y="3655681"/>
            <a:ext cx="1915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53" name="Text Box 52"/>
          <p:cNvSpPr txBox="1"/>
          <p:nvPr/>
        </p:nvSpPr>
        <p:spPr>
          <a:xfrm>
            <a:off x="8642985" y="3677271"/>
            <a:ext cx="18268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Text Box 53"/>
          <p:cNvSpPr txBox="1"/>
          <p:nvPr/>
        </p:nvSpPr>
        <p:spPr>
          <a:xfrm>
            <a:off x="6859905" y="3619486"/>
            <a:ext cx="19640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55" name="Text Box 54"/>
          <p:cNvSpPr txBox="1"/>
          <p:nvPr/>
        </p:nvSpPr>
        <p:spPr>
          <a:xfrm>
            <a:off x="5172075" y="3652506"/>
            <a:ext cx="2034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3508375" y="3672826"/>
            <a:ext cx="1868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hm</a:t>
            </a:r>
            <a:r>
              <a:rPr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57" name="Text Box 56"/>
          <p:cNvSpPr txBox="1"/>
          <p:nvPr/>
        </p:nvSpPr>
        <p:spPr>
          <a:xfrm>
            <a:off x="1837055" y="3616946"/>
            <a:ext cx="186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b="1" dirty="0">
                <a:latin typeface="Arial" panose="020B0604020202020204" pitchFamily="34" charset="0"/>
              </a:rPr>
              <a:t>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645488"/>
              </p:ext>
            </p:extLst>
          </p:nvPr>
        </p:nvGraphicFramePr>
        <p:xfrm>
          <a:off x="9011920" y="3465181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r:id="rId6" imgW="279400" imgH="419100" progId="Equation.3">
                  <p:embed/>
                </p:oleObj>
              </mc:Choice>
              <mc:Fallback>
                <p:oleObj r:id="rId6" imgW="279400" imgH="419100" progId="Equation.3">
                  <p:embed/>
                  <p:pic>
                    <p:nvPicPr>
                      <p:cNvPr id="6201" name="Object 5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11920" y="3465181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31043"/>
              </p:ext>
            </p:extLst>
          </p:nvPr>
        </p:nvGraphicFramePr>
        <p:xfrm>
          <a:off x="7494270" y="3424541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r:id="rId8" imgW="279400" imgH="419100" progId="Equation.3">
                  <p:embed/>
                </p:oleObj>
              </mc:Choice>
              <mc:Fallback>
                <p:oleObj r:id="rId8" imgW="279400" imgH="419100" progId="Equation.3">
                  <p:embed/>
                  <p:pic>
                    <p:nvPicPr>
                      <p:cNvPr id="6202" name="Object 5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94270" y="3424541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06716"/>
              </p:ext>
            </p:extLst>
          </p:nvPr>
        </p:nvGraphicFramePr>
        <p:xfrm>
          <a:off x="5609590" y="3441686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r:id="rId9" imgW="279400" imgH="419100" progId="Equation.3">
                  <p:embed/>
                </p:oleObj>
              </mc:Choice>
              <mc:Fallback>
                <p:oleObj r:id="rId9" imgW="279400" imgH="419100" progId="Equation.3">
                  <p:embed/>
                  <p:pic>
                    <p:nvPicPr>
                      <p:cNvPr id="6203" name="Object 5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09590" y="3441686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2649"/>
              </p:ext>
            </p:extLst>
          </p:nvPr>
        </p:nvGraphicFramePr>
        <p:xfrm>
          <a:off x="3915092" y="3475114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r:id="rId10" imgW="279400" imgH="419100" progId="Equation.3">
                  <p:embed/>
                </p:oleObj>
              </mc:Choice>
              <mc:Fallback>
                <p:oleObj r:id="rId10" imgW="279400" imgH="419100" progId="Equation.3">
                  <p:embed/>
                  <p:pic>
                    <p:nvPicPr>
                      <p:cNvPr id="6204" name="Object 6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5092" y="3475114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12122"/>
              </p:ext>
            </p:extLst>
          </p:nvPr>
        </p:nvGraphicFramePr>
        <p:xfrm>
          <a:off x="2251075" y="3406761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r:id="rId11" imgW="279400" imgH="419100" progId="Equation.3">
                  <p:embed/>
                </p:oleObj>
              </mc:Choice>
              <mc:Fallback>
                <p:oleObj r:id="rId11" imgW="279400" imgH="419100" progId="Equation.3">
                  <p:embed/>
                  <p:pic>
                    <p:nvPicPr>
                      <p:cNvPr id="6205" name="Object 6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1075" y="3406761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79"/>
          <p:cNvSpPr txBox="1">
            <a:spLocks noChangeArrowheads="1"/>
          </p:cNvSpPr>
          <p:nvPr/>
        </p:nvSpPr>
        <p:spPr bwMode="auto">
          <a:xfrm>
            <a:off x="1667510" y="4882507"/>
            <a:ext cx="1028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Mỗi đơn vị đo diện tích  gấp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  <a:r>
              <a:rPr lang="en-US" altLang="en-US" sz="2800" b="1">
                <a:latin typeface="Times New Roman" panose="02020603050405020304" pitchFamily="18" charset="0"/>
              </a:rPr>
              <a:t> lần đơn vị bé hơn tiếp liền.</a:t>
            </a:r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>
            <a:off x="1268942" y="4866882"/>
            <a:ext cx="11181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gấp bao nhiêu lần đơn vị bé hơn tiếp </a:t>
            </a:r>
            <a:r>
              <a:rPr lang="en-US" altLang="en-US" sz="2800" b="1">
                <a:latin typeface="Times New Roman" panose="02020603050405020304" pitchFamily="18" charset="0"/>
              </a:rPr>
              <a:t>liền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nó?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70" name="Text Box 81"/>
          <p:cNvSpPr txBox="1">
            <a:spLocks noChangeArrowheads="1"/>
          </p:cNvSpPr>
          <p:nvPr/>
        </p:nvSpPr>
        <p:spPr bwMode="auto">
          <a:xfrm>
            <a:off x="1683702" y="5523029"/>
            <a:ext cx="10568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         đơn vị lớn hơn tiếp liền.</a:t>
            </a:r>
          </a:p>
        </p:txBody>
      </p:sp>
      <p:sp>
        <p:nvSpPr>
          <p:cNvPr id="71" name="Text Box 81"/>
          <p:cNvSpPr txBox="1">
            <a:spLocks noChangeArrowheads="1"/>
          </p:cNvSpPr>
          <p:nvPr/>
        </p:nvSpPr>
        <p:spPr bwMode="auto">
          <a:xfrm>
            <a:off x="908843" y="5523029"/>
            <a:ext cx="12118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bao nhiêu phần đơn vị lớn hơn tiếp </a:t>
            </a:r>
            <a:r>
              <a:rPr lang="en-US" altLang="en-US" sz="2800" b="1">
                <a:latin typeface="Times New Roman" panose="02020603050405020304" pitchFamily="18" charset="0"/>
              </a:rPr>
              <a:t>liền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nó?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-53113" y="4866882"/>
            <a:ext cx="1693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C00000"/>
                </a:solidFill>
                <a:latin typeface="Times New Roman" panose="02020603050405020304" pitchFamily="18" charset="0"/>
              </a:rPr>
              <a:t>Nhận xét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762689" y="5348536"/>
                <a:ext cx="56546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689" y="5348536"/>
                <a:ext cx="565468" cy="901785"/>
              </a:xfrm>
              <a:prstGeom prst="rect">
                <a:avLst/>
              </a:prstGeom>
              <a:blipFill>
                <a:blip r:embed="rId12"/>
                <a:stretch>
                  <a:fillRect r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2421343" flipH="1">
            <a:off x="99140" y="5876883"/>
            <a:ext cx="1001155" cy="982952"/>
          </a:xfrm>
          <a:prstGeom prst="rect">
            <a:avLst/>
          </a:prstGeom>
        </p:spPr>
      </p:pic>
      <p:pic>
        <p:nvPicPr>
          <p:cNvPr id="75" name="Picture 1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0422702" flipV="1">
            <a:off x="10929953" y="6317013"/>
            <a:ext cx="1408525" cy="3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9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6" grpId="0"/>
      <p:bldP spid="37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68" grpId="0"/>
      <p:bldP spid="69" grpId="0"/>
      <p:bldP spid="69" grpId="1"/>
      <p:bldP spid="70" grpId="0"/>
      <p:bldP spid="71" grpId="0"/>
      <p:bldP spid="71" grpId="1"/>
      <p:bldP spid="7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椭圆 4"/>
          <p:cNvSpPr/>
          <p:nvPr/>
        </p:nvSpPr>
        <p:spPr>
          <a:xfrm>
            <a:off x="4590564" y="1596766"/>
            <a:ext cx="3643092" cy="27510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8" name="TextBox 11"/>
          <p:cNvSpPr txBox="1"/>
          <p:nvPr/>
        </p:nvSpPr>
        <p:spPr>
          <a:xfrm>
            <a:off x="4549047" y="2361996"/>
            <a:ext cx="4025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ircona" panose="02040603050506020204" pitchFamily="18" charset="0"/>
                <a:ea typeface="微软雅黑" pitchFamily="34" charset="-122"/>
              </a:rPr>
              <a:t>LUYỆN TẬP</a:t>
            </a:r>
            <a:endParaRPr lang="zh-CN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ircona" panose="02040603050506020204" pitchFamily="18" charset="0"/>
              <a:ea typeface="微软雅黑" pitchFamily="34" charset="-122"/>
            </a:endParaRPr>
          </a:p>
        </p:txBody>
      </p:sp>
      <p:pic>
        <p:nvPicPr>
          <p:cNvPr id="6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2723">
            <a:off x="9174942" y="4471102"/>
            <a:ext cx="1837814" cy="2414692"/>
          </a:xfrm>
          <a:prstGeom prst="rect">
            <a:avLst/>
          </a:prstGeom>
        </p:spPr>
      </p:pic>
      <p:pic>
        <p:nvPicPr>
          <p:cNvPr id="61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74824" y="163886"/>
            <a:ext cx="2336801" cy="2526454"/>
          </a:xfrm>
          <a:prstGeom prst="rect">
            <a:avLst/>
          </a:prstGeom>
        </p:spPr>
      </p:pic>
      <p:pic>
        <p:nvPicPr>
          <p:cNvPr id="66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223144">
            <a:off x="9006565" y="721395"/>
            <a:ext cx="2348424" cy="768575"/>
          </a:xfrm>
          <a:prstGeom prst="rect">
            <a:avLst/>
          </a:prstGeom>
        </p:spPr>
      </p:pic>
      <p:pic>
        <p:nvPicPr>
          <p:cNvPr id="74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2421343" flipH="1">
            <a:off x="9214330" y="1713099"/>
            <a:ext cx="1001155" cy="98295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412965" y="3848425"/>
            <a:ext cx="3260517" cy="32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d4330573af9e2c619448244bb26baa7dda94"/>
  <p:tag name="ISPRING_PRESENTATION_TITLE" val="创意简约黑板教学培训设计教育PPT课件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658</Words>
  <Application>Microsoft Office PowerPoint</Application>
  <PresentationFormat>Widescreen</PresentationFormat>
  <Paragraphs>185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微软雅黑</vt:lpstr>
      <vt:lpstr>宋体</vt:lpstr>
      <vt:lpstr>.VnTime</vt:lpstr>
      <vt:lpstr>Arial</vt:lpstr>
      <vt:lpstr>Arial Black</vt:lpstr>
      <vt:lpstr>Calibri</vt:lpstr>
      <vt:lpstr>Cambria Math</vt:lpstr>
      <vt:lpstr>Times New Roman</vt:lpstr>
      <vt:lpstr>UTM Aircona</vt:lpstr>
      <vt:lpstr>UTM Alberta Heavy</vt:lpstr>
      <vt:lpstr>UTM Ambrosia</vt:lpstr>
      <vt:lpstr>Wingdings</vt:lpstr>
      <vt:lpstr>Office 主题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创意简约黑板教学培训设计教育PPT课件</dc:title>
  <dc:creator>213</dc:creator>
  <cp:lastModifiedBy>Admin</cp:lastModifiedBy>
  <cp:revision>66</cp:revision>
  <dcterms:created xsi:type="dcterms:W3CDTF">2015-05-05T08:02:14Z</dcterms:created>
  <dcterms:modified xsi:type="dcterms:W3CDTF">2021-10-02T23:15:14Z</dcterms:modified>
</cp:coreProperties>
</file>